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Montserra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i/qi1mu9TQM0A4aczotgZSTlA8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4773E6-4F4B-420C-83C1-A32EDCC7B439}">
  <a:tblStyle styleId="{B24773E6-4F4B-420C-83C1-A32EDCC7B43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82d40dce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cf82d40dc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28cdafd1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628cdafd1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66" y="1647399"/>
            <a:ext cx="56040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1 –</a:t>
            </a:r>
            <a:endParaRPr/>
          </a:p>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V</a:t>
            </a:r>
            <a:r>
              <a:rPr b="1" lang="en-US" sz="3600">
                <a:solidFill>
                  <a:schemeClr val="lt1"/>
                </a:solidFill>
                <a:latin typeface="Montserrat"/>
                <a:ea typeface="Montserrat"/>
                <a:cs typeface="Montserrat"/>
                <a:sym typeface="Montserrat"/>
              </a:rPr>
              <a:t>eritas</a:t>
            </a:r>
            <a:r>
              <a:rPr b="1" i="0" lang="en-US" sz="3600" u="none" cap="none" strike="noStrike">
                <a:solidFill>
                  <a:schemeClr val="lt1"/>
                </a:solidFill>
                <a:latin typeface="Montserrat"/>
                <a:ea typeface="Montserrat"/>
                <a:cs typeface="Montserrat"/>
                <a:sym typeface="Montserrat"/>
              </a:rPr>
              <a:t> Data</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3560406"/>
            <a:ext cx="3064500" cy="15696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Project</a:t>
            </a:r>
            <a:endParaRPr b="0"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3">
            <a:alphaModFix/>
          </a:blip>
          <a:srcRect b="0" l="0" r="0" t="0"/>
          <a:stretch/>
        </p:blipFill>
        <p:spPr>
          <a:xfrm>
            <a:off x="1076796" y="766167"/>
            <a:ext cx="4303199" cy="1533973"/>
          </a:xfrm>
          <a:prstGeom prst="rect">
            <a:avLst/>
          </a:prstGeom>
          <a:noFill/>
          <a:ln>
            <a:noFill/>
          </a:ln>
        </p:spPr>
      </p:pic>
      <p:pic>
        <p:nvPicPr>
          <p:cNvPr id="124" name="Google Shape;124;p14"/>
          <p:cNvPicPr preferRelativeResize="0"/>
          <p:nvPr/>
        </p:nvPicPr>
        <p:blipFill rotWithShape="1">
          <a:blip r:embed="rId4">
            <a:alphaModFix/>
          </a:blip>
          <a:srcRect b="57014" l="0" r="0" t="0"/>
          <a:stretch/>
        </p:blipFill>
        <p:spPr>
          <a:xfrm>
            <a:off x="1076796" y="2536201"/>
            <a:ext cx="2609083" cy="1936428"/>
          </a:xfrm>
          <a:prstGeom prst="rect">
            <a:avLst/>
          </a:prstGeom>
          <a:noFill/>
          <a:ln>
            <a:noFill/>
          </a:ln>
        </p:spPr>
      </p:pic>
      <p:pic>
        <p:nvPicPr>
          <p:cNvPr id="125" name="Google Shape;125;p14"/>
          <p:cNvPicPr preferRelativeResize="0"/>
          <p:nvPr/>
        </p:nvPicPr>
        <p:blipFill rotWithShape="1">
          <a:blip r:embed="rId4">
            <a:alphaModFix/>
          </a:blip>
          <a:srcRect b="0" l="0" r="0" t="42514"/>
          <a:stretch/>
        </p:blipFill>
        <p:spPr>
          <a:xfrm>
            <a:off x="3946348" y="2536201"/>
            <a:ext cx="2718403" cy="26981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5"/>
          <p:cNvSpPr txBox="1"/>
          <p:nvPr/>
        </p:nvSpPr>
        <p:spPr>
          <a:xfrm>
            <a:off x="743203" y="353054"/>
            <a:ext cx="4253003" cy="1233502"/>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i="0" lang="en-US" sz="3600" u="none" cap="none" strike="noStrike">
                <a:solidFill>
                  <a:srgbClr val="0198A3"/>
                </a:solidFill>
                <a:latin typeface="Montserrat"/>
                <a:ea typeface="Montserrat"/>
                <a:cs typeface="Montserrat"/>
                <a:sym typeface="Montserrat"/>
              </a:rPr>
              <a:t>Multivariate Analysis</a:t>
            </a:r>
            <a:endParaRPr b="1" i="0" sz="3600" u="none" cap="none" strike="noStrike">
              <a:solidFill>
                <a:srgbClr val="0198A3"/>
              </a:solidFill>
              <a:latin typeface="Montserrat"/>
              <a:ea typeface="Montserrat"/>
              <a:cs typeface="Montserrat"/>
              <a:sym typeface="Montserrat"/>
            </a:endParaRPr>
          </a:p>
        </p:txBody>
      </p:sp>
      <p:pic>
        <p:nvPicPr>
          <p:cNvPr id="131" name="Google Shape;131;p15"/>
          <p:cNvPicPr preferRelativeResize="0"/>
          <p:nvPr/>
        </p:nvPicPr>
        <p:blipFill rotWithShape="1">
          <a:blip r:embed="rId3">
            <a:alphaModFix/>
          </a:blip>
          <a:srcRect b="0" l="0" r="0" t="0"/>
          <a:stretch/>
        </p:blipFill>
        <p:spPr>
          <a:xfrm>
            <a:off x="842946" y="1586556"/>
            <a:ext cx="4153260" cy="464860"/>
          </a:xfrm>
          <a:prstGeom prst="rect">
            <a:avLst/>
          </a:prstGeom>
          <a:noFill/>
          <a:ln>
            <a:noFill/>
          </a:ln>
        </p:spPr>
      </p:pic>
      <p:pic>
        <p:nvPicPr>
          <p:cNvPr id="132" name="Google Shape;132;p15"/>
          <p:cNvPicPr preferRelativeResize="0"/>
          <p:nvPr/>
        </p:nvPicPr>
        <p:blipFill rotWithShape="1">
          <a:blip r:embed="rId4">
            <a:alphaModFix/>
          </a:blip>
          <a:srcRect b="0" l="0" r="0" t="0"/>
          <a:stretch/>
        </p:blipFill>
        <p:spPr>
          <a:xfrm>
            <a:off x="5233762" y="169456"/>
            <a:ext cx="6680556" cy="65190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idx="1" type="body"/>
          </p:nvPr>
        </p:nvSpPr>
        <p:spPr>
          <a:xfrm>
            <a:off x="915971" y="812003"/>
            <a:ext cx="10360057" cy="5233994"/>
          </a:xfrm>
          <a:prstGeom prst="rect">
            <a:avLst/>
          </a:prstGeom>
          <a:noFill/>
          <a:ln>
            <a:noFill/>
          </a:ln>
        </p:spPr>
        <p:txBody>
          <a:bodyPr anchorCtr="0" anchor="t" bIns="121900" lIns="121900" spcFirstLastPara="1" rIns="121900" wrap="square" tIns="121900">
            <a:normAutofit/>
          </a:bodyPr>
          <a:lstStyle/>
          <a:p>
            <a:pPr indent="0" lvl="0" marL="107950" rtl="0" algn="l">
              <a:lnSpc>
                <a:spcPct val="115000"/>
              </a:lnSpc>
              <a:spcBef>
                <a:spcPts val="0"/>
              </a:spcBef>
              <a:spcAft>
                <a:spcPts val="0"/>
              </a:spcAft>
              <a:buSzPts val="1900"/>
              <a:buNone/>
            </a:pPr>
            <a:r>
              <a:rPr b="1" lang="en-US" sz="2200"/>
              <a:t>Korelasi antara feature dengan label</a:t>
            </a:r>
            <a:endParaRPr/>
          </a:p>
          <a:p>
            <a:pPr indent="-349250" lvl="0" marL="457200" rtl="0" algn="l">
              <a:lnSpc>
                <a:spcPct val="115000"/>
              </a:lnSpc>
              <a:spcBef>
                <a:spcPts val="0"/>
              </a:spcBef>
              <a:spcAft>
                <a:spcPts val="0"/>
              </a:spcAft>
              <a:buClr>
                <a:schemeClr val="dk1"/>
              </a:buClr>
              <a:buSzPts val="1900"/>
              <a:buFont typeface="Montserrat"/>
              <a:buChar char="●"/>
            </a:pPr>
            <a:r>
              <a:rPr b="1" lang="en-US" sz="1600"/>
              <a:t>Terdapat korelasi yang lemah dan arahnya positif </a:t>
            </a:r>
            <a:r>
              <a:rPr lang="en-US" sz="1600"/>
              <a:t>antara `Response` dengan `MntWines`, `MntFruits`,  `MntMeatProducts`, `MntFishProducts`, `MntSweetProducts`, `MntGoldProds`. Ini menunjukkan bahwa </a:t>
            </a:r>
            <a:r>
              <a:rPr b="1" lang="en-US" sz="1600"/>
              <a:t>customer yang menerima penawaran pada campaign terakhir, membeli produk-produk tersebut</a:t>
            </a:r>
            <a:r>
              <a:rPr lang="en-US" sz="1600"/>
              <a:t>.</a:t>
            </a:r>
            <a:endParaRPr/>
          </a:p>
          <a:p>
            <a:pPr indent="-349250" lvl="0" marL="457200" rtl="0" algn="l">
              <a:lnSpc>
                <a:spcPct val="115000"/>
              </a:lnSpc>
              <a:spcBef>
                <a:spcPts val="0"/>
              </a:spcBef>
              <a:spcAft>
                <a:spcPts val="0"/>
              </a:spcAft>
              <a:buClr>
                <a:schemeClr val="dk1"/>
              </a:buClr>
              <a:buSzPts val="1900"/>
              <a:buFont typeface="Montserrat"/>
              <a:buChar char="●"/>
            </a:pPr>
            <a:r>
              <a:rPr b="1" lang="en-US" sz="1600"/>
              <a:t>Terdapat korelasi yang lemah dan arahnya positif </a:t>
            </a:r>
            <a:r>
              <a:rPr lang="en-US" sz="1600"/>
              <a:t>antara</a:t>
            </a:r>
            <a:r>
              <a:rPr b="1" lang="en-US" sz="1600"/>
              <a:t> </a:t>
            </a:r>
            <a:r>
              <a:rPr lang="en-US" sz="1600"/>
              <a:t>`Response` dengan `NumWebPurchases`, `NumCatalogPurchases`.</a:t>
            </a:r>
            <a:endParaRPr/>
          </a:p>
          <a:p>
            <a:pPr indent="-349250" lvl="0" marL="457200" rtl="0" algn="l">
              <a:lnSpc>
                <a:spcPct val="115000"/>
              </a:lnSpc>
              <a:spcBef>
                <a:spcPts val="0"/>
              </a:spcBef>
              <a:spcAft>
                <a:spcPts val="0"/>
              </a:spcAft>
              <a:buClr>
                <a:schemeClr val="dk1"/>
              </a:buClr>
              <a:buSzPts val="1900"/>
              <a:buFont typeface="Montserrat"/>
              <a:buChar char="●"/>
            </a:pPr>
            <a:r>
              <a:rPr b="1" lang="en-US" sz="1600"/>
              <a:t>Terdapat korelasi lemah dan positif </a:t>
            </a:r>
            <a:r>
              <a:rPr lang="en-US" sz="1600"/>
              <a:t>antara `Response` dengan `AcceptedCmp1`, `AcceptedCmp2`, `AcceptedCmp3`,`AcceptedCmp4`, `AcceptedCmp5`. </a:t>
            </a:r>
            <a:r>
              <a:rPr b="1" lang="en-US" sz="1600"/>
              <a:t>Customer yang menerima penawaran pada campaign terakhir juga menerima penawaran pada campaign-campaign sebelumnya.</a:t>
            </a:r>
            <a:endParaRPr/>
          </a:p>
          <a:p>
            <a:pPr indent="-349250" lvl="0" marL="457200" rtl="0" algn="l">
              <a:lnSpc>
                <a:spcPct val="115000"/>
              </a:lnSpc>
              <a:spcBef>
                <a:spcPts val="0"/>
              </a:spcBef>
              <a:spcAft>
                <a:spcPts val="0"/>
              </a:spcAft>
              <a:buClr>
                <a:schemeClr val="dk1"/>
              </a:buClr>
              <a:buSzPts val="1900"/>
              <a:buFont typeface="Montserrat"/>
              <a:buChar char="●"/>
            </a:pPr>
            <a:r>
              <a:rPr b="1" lang="en-US" sz="1600"/>
              <a:t>Terdapat korelasi lemah dan negatif</a:t>
            </a:r>
            <a:r>
              <a:rPr lang="en-US" sz="1600"/>
              <a:t> antara `Response` dengan `Teenhome`, semakin banyak jumlah anak yang dimiliki customer maka </a:t>
            </a:r>
            <a:r>
              <a:rPr b="1" lang="en-US" sz="1600"/>
              <a:t>customer cenderung tidak menerima penawaran pada campaign terakhir</a:t>
            </a:r>
            <a:r>
              <a:rPr lang="en-US" sz="1600"/>
              <a:t>. Begitu pula hubungan antara `Response` dengan `Recency`. Semakin lama jarak pembelian terakhir customer maka </a:t>
            </a:r>
            <a:r>
              <a:rPr b="1" lang="en-US" sz="1600"/>
              <a:t>customer cenderung tidak menerima penawaran pada campaign terakhir</a:t>
            </a:r>
            <a:r>
              <a:rPr lang="en-US" sz="1600"/>
              <a:t>.</a:t>
            </a:r>
            <a:endParaRPr/>
          </a:p>
          <a:p>
            <a:pPr indent="0" lvl="0" marL="107950" rtl="0" algn="l">
              <a:lnSpc>
                <a:spcPct val="115000"/>
              </a:lnSpc>
              <a:spcBef>
                <a:spcPts val="0"/>
              </a:spcBef>
              <a:spcAft>
                <a:spcPts val="0"/>
              </a:spcAft>
              <a:buSzPts val="19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idx="1" type="body"/>
          </p:nvPr>
        </p:nvSpPr>
        <p:spPr>
          <a:xfrm>
            <a:off x="415650" y="65988"/>
            <a:ext cx="11360700" cy="6608189"/>
          </a:xfrm>
          <a:prstGeom prst="rect">
            <a:avLst/>
          </a:prstGeom>
          <a:noFill/>
          <a:ln>
            <a:noFill/>
          </a:ln>
        </p:spPr>
        <p:txBody>
          <a:bodyPr anchorCtr="0" anchor="t" bIns="121900" lIns="121900" spcFirstLastPara="1" rIns="121900" wrap="square" tIns="121900">
            <a:normAutofit fontScale="32500" lnSpcReduction="20000"/>
          </a:bodyPr>
          <a:lstStyle/>
          <a:p>
            <a:pPr indent="0" lvl="0" marL="107950" rtl="0" algn="l">
              <a:lnSpc>
                <a:spcPct val="170000"/>
              </a:lnSpc>
              <a:spcBef>
                <a:spcPts val="0"/>
              </a:spcBef>
              <a:spcAft>
                <a:spcPts val="0"/>
              </a:spcAft>
              <a:buSzPct val="94292"/>
              <a:buNone/>
            </a:pPr>
            <a:r>
              <a:rPr b="1" lang="en-US" sz="6200"/>
              <a:t>Korelasi antar feature</a:t>
            </a:r>
            <a:endParaRPr/>
          </a:p>
          <a:p>
            <a:pPr indent="-349250" lvl="0" marL="457200" rtl="0" algn="l">
              <a:lnSpc>
                <a:spcPct val="170000"/>
              </a:lnSpc>
              <a:spcBef>
                <a:spcPts val="0"/>
              </a:spcBef>
              <a:spcAft>
                <a:spcPts val="0"/>
              </a:spcAft>
              <a:buSzPct val="135957"/>
              <a:buChar char="●"/>
            </a:pPr>
            <a:r>
              <a:rPr b="1" lang="en-US" sz="4300"/>
              <a:t>Terdapat korelasi yang cukup kuat dan arahnya positif</a:t>
            </a:r>
            <a:r>
              <a:rPr lang="en-US" sz="4300"/>
              <a:t> antara `Income` dan `MntWines`, `MntFruits`, `MntMeatProducts`, `MntFishProducts`, `MntSweetProducts`, `MntGoldProds`. Korelasi ini menunjukkan bahwa </a:t>
            </a:r>
            <a:r>
              <a:rPr b="1" lang="en-US" sz="4300"/>
              <a:t>semakin tinggi pendapatan customer maka semakin banyak jumlah uang yang ia keluarkan</a:t>
            </a:r>
            <a:r>
              <a:rPr lang="en-US" sz="4300"/>
              <a:t> untuk membeli produk-produk tersebut.</a:t>
            </a:r>
            <a:endParaRPr/>
          </a:p>
          <a:p>
            <a:pPr indent="-349250" lvl="0" marL="457200" rtl="0" algn="l">
              <a:lnSpc>
                <a:spcPct val="170000"/>
              </a:lnSpc>
              <a:spcBef>
                <a:spcPts val="0"/>
              </a:spcBef>
              <a:spcAft>
                <a:spcPts val="0"/>
              </a:spcAft>
              <a:buSzPct val="135957"/>
              <a:buChar char="●"/>
            </a:pPr>
            <a:r>
              <a:rPr b="1" lang="en-US" sz="4300"/>
              <a:t>Terdapat korelasi yang cukup kuat dan arahnya positif</a:t>
            </a:r>
            <a:r>
              <a:rPr lang="en-US" sz="4300"/>
              <a:t> antara `Income` dan `NumWebPurchases`, `NumCatalogPurchases`, `NumStorePurchases`. Korelasi ini menunjukkan </a:t>
            </a:r>
            <a:r>
              <a:rPr b="1" lang="en-US" sz="4300"/>
              <a:t>semakin tinggi pendapatan customer maka semakin sering customer berbelanja </a:t>
            </a:r>
            <a:r>
              <a:rPr lang="en-US" sz="4300"/>
              <a:t>dengan metode-metode tersebut. Namun, korelasi  antara `Income` dan `NumWebVisitsMonth` </a:t>
            </a:r>
            <a:r>
              <a:rPr b="1" lang="en-US" sz="4300"/>
              <a:t>bernilai negatif</a:t>
            </a:r>
            <a:r>
              <a:rPr lang="en-US" sz="4300"/>
              <a:t>, yang berarti </a:t>
            </a:r>
            <a:r>
              <a:rPr b="1" lang="en-US" sz="4300"/>
              <a:t>semakin tinggi pendapatan customer maka semakin jarang customer tersebut mengunjungi website perusahaan</a:t>
            </a:r>
            <a:r>
              <a:rPr lang="en-US" sz="4300"/>
              <a:t>.</a:t>
            </a:r>
            <a:endParaRPr/>
          </a:p>
          <a:p>
            <a:pPr indent="-349250" lvl="0" marL="457200" rtl="0" algn="l">
              <a:lnSpc>
                <a:spcPct val="170000"/>
              </a:lnSpc>
              <a:spcBef>
                <a:spcPts val="0"/>
              </a:spcBef>
              <a:spcAft>
                <a:spcPts val="0"/>
              </a:spcAft>
              <a:buSzPct val="135957"/>
              <a:buChar char="●"/>
            </a:pPr>
            <a:r>
              <a:rPr b="1" lang="en-US" sz="4300"/>
              <a:t>Terdapat korelasi yang cukup dan arahnya negatif </a:t>
            </a:r>
            <a:r>
              <a:rPr lang="en-US" sz="4300"/>
              <a:t>antara `Kidhome` dan `MntWines`, `MntFruits`, `MntMeatProducts`, `MntFishProducts`, `MntSweetProducts`, `MntGoldProds`. Ini menunjukkan bahwa </a:t>
            </a:r>
            <a:r>
              <a:rPr b="1" lang="en-US" sz="4300"/>
              <a:t>semakin banyak jumlah anak yang dimiliki oleh customer maka jumlah uang yang dikeluarkan oleh customer untuk membeli barang-barang tersebut semakin sedikit</a:t>
            </a:r>
            <a:r>
              <a:rPr lang="en-US" sz="4300"/>
              <a:t>.</a:t>
            </a:r>
            <a:endParaRPr/>
          </a:p>
          <a:p>
            <a:pPr indent="-349250" lvl="0" marL="457200" rtl="0" algn="l">
              <a:lnSpc>
                <a:spcPct val="170000"/>
              </a:lnSpc>
              <a:spcBef>
                <a:spcPts val="0"/>
              </a:spcBef>
              <a:spcAft>
                <a:spcPts val="0"/>
              </a:spcAft>
              <a:buSzPct val="135957"/>
              <a:buChar char="●"/>
            </a:pPr>
            <a:r>
              <a:rPr b="1" lang="en-US" sz="4300"/>
              <a:t>Terdapat korelasi dan arahnya negatif</a:t>
            </a:r>
            <a:r>
              <a:rPr lang="en-US" sz="4300"/>
              <a:t> antara `Kidhome` dengan `NumWebPurchases`, `NumCatalogPurchases`, `NumStorePurchases`. Korelasi ini menunjukkan </a:t>
            </a:r>
            <a:r>
              <a:rPr b="1" lang="en-US" sz="4300"/>
              <a:t>semakin banyak jumlah anak yang dimiliki oleh customer maka semakin jarang customer berbelanja</a:t>
            </a:r>
            <a:r>
              <a:rPr lang="en-US" sz="4300"/>
              <a:t> dengan metode-metode tersebut. Namun, korelasi  antara `Kidhome` dan `NumWebVisitsMonth` </a:t>
            </a:r>
            <a:r>
              <a:rPr b="1" lang="en-US" sz="4300"/>
              <a:t>bernilai positif</a:t>
            </a:r>
            <a:r>
              <a:rPr lang="en-US" sz="4300"/>
              <a:t>, yang berarti </a:t>
            </a:r>
            <a:r>
              <a:rPr b="1" lang="en-US" sz="4300"/>
              <a:t>semakin banyak jumlah anak customer maka semakin sering customer tersebut mengunjungi website perusahaan</a:t>
            </a:r>
            <a:r>
              <a:rPr lang="en-US" sz="4300"/>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idx="1" type="body"/>
          </p:nvPr>
        </p:nvSpPr>
        <p:spPr>
          <a:xfrm>
            <a:off x="415650" y="688157"/>
            <a:ext cx="11360700" cy="5233994"/>
          </a:xfrm>
          <a:prstGeom prst="rect">
            <a:avLst/>
          </a:prstGeom>
          <a:noFill/>
          <a:ln>
            <a:noFill/>
          </a:ln>
        </p:spPr>
        <p:txBody>
          <a:bodyPr anchorCtr="0" anchor="t" bIns="121900" lIns="121900" spcFirstLastPara="1" rIns="121900" wrap="square" tIns="121900">
            <a:normAutofit fontScale="47500" lnSpcReduction="20000"/>
          </a:bodyPr>
          <a:lstStyle/>
          <a:p>
            <a:pPr indent="0" lvl="0" marL="107950" rtl="0" algn="l">
              <a:lnSpc>
                <a:spcPct val="170000"/>
              </a:lnSpc>
              <a:spcBef>
                <a:spcPts val="0"/>
              </a:spcBef>
              <a:spcAft>
                <a:spcPts val="0"/>
              </a:spcAft>
              <a:buSzPct val="95238"/>
              <a:buNone/>
            </a:pPr>
            <a:r>
              <a:rPr b="1" lang="en-US" sz="4200"/>
              <a:t>Korelasi antar feature</a:t>
            </a:r>
            <a:endParaRPr/>
          </a:p>
          <a:p>
            <a:pPr indent="-349250" lvl="0" marL="457200" rtl="0" algn="l">
              <a:lnSpc>
                <a:spcPct val="170000"/>
              </a:lnSpc>
              <a:spcBef>
                <a:spcPts val="0"/>
              </a:spcBef>
              <a:spcAft>
                <a:spcPts val="0"/>
              </a:spcAft>
              <a:buSzPct val="137931"/>
              <a:buChar char="●"/>
            </a:pPr>
            <a:r>
              <a:rPr b="1" lang="en-US" sz="2900"/>
              <a:t>Terdapat korelasi yang cukup kuat dan positif</a:t>
            </a:r>
            <a:r>
              <a:rPr lang="en-US" sz="2900"/>
              <a:t> antara `MntWines`, dengan `MntFruits`, `MntMeatProducts`, `MntFishProducts`, `MntSweetProducts`, `MntGoldProds`. Ini menunjukkan s</a:t>
            </a:r>
            <a:r>
              <a:rPr b="1" lang="en-US" sz="2900"/>
              <a:t>emakin banyak uang yang dikeluarkan customer untuk membeli wine maka semakin banyak pula uang yang dikeluarkan customer untuk membeli barang-barang lainnya</a:t>
            </a:r>
            <a:r>
              <a:rPr lang="en-US" sz="2900"/>
              <a:t>. </a:t>
            </a:r>
            <a:r>
              <a:rPr b="1" lang="en-US" sz="2900"/>
              <a:t>Pelanggan yang mengeluarkan uang untuk membeli wine juga cenderung akan menerima penawaran </a:t>
            </a:r>
            <a:r>
              <a:rPr lang="en-US" sz="2900"/>
              <a:t>campaign `AcceptedCmp1`, `AcceptedCmp2`, `AcceptedCmp4`, `AcceptedCmp5`.</a:t>
            </a:r>
            <a:endParaRPr/>
          </a:p>
          <a:p>
            <a:pPr indent="-349250" lvl="0" marL="457200" rtl="0" algn="l">
              <a:lnSpc>
                <a:spcPct val="170000"/>
              </a:lnSpc>
              <a:spcBef>
                <a:spcPts val="0"/>
              </a:spcBef>
              <a:spcAft>
                <a:spcPts val="0"/>
              </a:spcAft>
              <a:buSzPct val="137931"/>
              <a:buChar char="●"/>
            </a:pPr>
            <a:r>
              <a:rPr b="1" lang="en-US" sz="2900"/>
              <a:t>Terdapat korelasi yang  positif </a:t>
            </a:r>
            <a:r>
              <a:rPr lang="en-US" sz="2900"/>
              <a:t>antara produk-produk yang dijual (`MntWines`, `MntFruits`, `MntMeatProducts`, `MntFishProducts`, `MntSweetProducts`, `MntGoldProds`) dengan `NumWebPurchases`, `NumCatalogPurchases`, `NumStorePurchases`. Ini menunjukkan bahwa </a:t>
            </a:r>
            <a:r>
              <a:rPr b="1" lang="en-US" sz="2900"/>
              <a:t>semakin banyak uang yang dikeluarkan customer untuk membeli produk-produk tersebut, semakin sering juga customer membeli melalui metode pembelian tersebut</a:t>
            </a:r>
            <a:r>
              <a:rPr lang="en-US" sz="2900"/>
              <a:t>. Antara `MntMeatProducts` dengan `NumCatalogPurchases` </a:t>
            </a:r>
            <a:r>
              <a:rPr b="1" lang="en-US" sz="2900"/>
              <a:t>terdapat korelasi yang kuat</a:t>
            </a:r>
            <a:r>
              <a:rPr lang="en-US" sz="2900"/>
              <a:t>, yang berarti </a:t>
            </a:r>
            <a:r>
              <a:rPr b="1" lang="en-US" sz="2900"/>
              <a:t>semakin sering melakukan pembelian menggunakan catalog maka semakin banyak customer membeli daging</a:t>
            </a:r>
            <a:r>
              <a:rPr lang="en-US" sz="2900"/>
              <a:t>.</a:t>
            </a:r>
            <a:endParaRPr/>
          </a:p>
          <a:p>
            <a:pPr indent="-349250" lvl="0" marL="457200" rtl="0" algn="l">
              <a:lnSpc>
                <a:spcPct val="170000"/>
              </a:lnSpc>
              <a:spcBef>
                <a:spcPts val="0"/>
              </a:spcBef>
              <a:spcAft>
                <a:spcPts val="0"/>
              </a:spcAft>
              <a:buSzPct val="137931"/>
              <a:buChar char="●"/>
            </a:pPr>
            <a:r>
              <a:rPr b="1" lang="en-US" sz="2900"/>
              <a:t>Pembelian dengan diskon dilakukan melalui website</a:t>
            </a:r>
            <a:r>
              <a:rPr lang="en-US" sz="2900"/>
              <a:t>. Ini ditunjukkan adanya korelasi antara `NumDealsPurchase` dengan `NumWebPurchases` dan `NumWebVisitsMonth`, </a:t>
            </a:r>
            <a:r>
              <a:rPr b="1" lang="en-US" sz="2900"/>
              <a:t>namun korelasi antar keduanya lemah</a:t>
            </a:r>
            <a:r>
              <a:rPr lang="en-US" sz="2900"/>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picture containing drawing&#10;&#10;Description automatically generated" id="152" name="Google Shape;152;gcf82d40dce_0_3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53" name="Google Shape;153;gcf82d40dce_0_37"/>
          <p:cNvSpPr txBox="1"/>
          <p:nvPr/>
        </p:nvSpPr>
        <p:spPr>
          <a:xfrm>
            <a:off x="975732" y="412801"/>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154" name="Google Shape;154;gcf82d40dce_0_37"/>
          <p:cNvPicPr preferRelativeResize="0"/>
          <p:nvPr/>
        </p:nvPicPr>
        <p:blipFill rotWithShape="1">
          <a:blip r:embed="rId4">
            <a:alphaModFix/>
          </a:blip>
          <a:srcRect b="0" l="0" r="0" t="0"/>
          <a:stretch/>
        </p:blipFill>
        <p:spPr>
          <a:xfrm>
            <a:off x="1078207" y="1037039"/>
            <a:ext cx="4153260" cy="617273"/>
          </a:xfrm>
          <a:prstGeom prst="rect">
            <a:avLst/>
          </a:prstGeom>
          <a:noFill/>
          <a:ln>
            <a:noFill/>
          </a:ln>
        </p:spPr>
      </p:pic>
      <p:pic>
        <p:nvPicPr>
          <p:cNvPr id="155" name="Google Shape;155;gcf82d40dce_0_37"/>
          <p:cNvPicPr preferRelativeResize="0"/>
          <p:nvPr/>
        </p:nvPicPr>
        <p:blipFill rotWithShape="1">
          <a:blip r:embed="rId5">
            <a:alphaModFix/>
          </a:blip>
          <a:srcRect b="0" l="0" r="0" t="0"/>
          <a:stretch/>
        </p:blipFill>
        <p:spPr>
          <a:xfrm>
            <a:off x="1078207" y="1820114"/>
            <a:ext cx="5654530" cy="4000847"/>
          </a:xfrm>
          <a:prstGeom prst="rect">
            <a:avLst/>
          </a:prstGeom>
          <a:noFill/>
          <a:ln>
            <a:noFill/>
          </a:ln>
        </p:spPr>
      </p:pic>
      <p:sp>
        <p:nvSpPr>
          <p:cNvPr id="156" name="Google Shape;156;gcf82d40dce_0_37"/>
          <p:cNvSpPr txBox="1"/>
          <p:nvPr>
            <p:ph idx="1" type="body"/>
          </p:nvPr>
        </p:nvSpPr>
        <p:spPr>
          <a:xfrm>
            <a:off x="6960535" y="1932495"/>
            <a:ext cx="4379910" cy="4207738"/>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2000"/>
              <a:t>Jumlah Penjualan</a:t>
            </a:r>
            <a:endParaRPr b="1" sz="2000"/>
          </a:p>
          <a:p>
            <a:pPr indent="0" lvl="0" marL="0" rtl="0" algn="l">
              <a:lnSpc>
                <a:spcPct val="115000"/>
              </a:lnSpc>
              <a:spcBef>
                <a:spcPts val="1600"/>
              </a:spcBef>
              <a:spcAft>
                <a:spcPts val="1600"/>
              </a:spcAft>
              <a:buSzPts val="1900"/>
              <a:buNone/>
            </a:pPr>
            <a:r>
              <a:rPr lang="en-US" sz="2000"/>
              <a:t>Dari sini, dapat dilihat </a:t>
            </a:r>
            <a:r>
              <a:rPr b="1" lang="en-US" sz="2000"/>
              <a:t>penjualan terbanyak</a:t>
            </a:r>
            <a:r>
              <a:rPr lang="en-US" sz="2000"/>
              <a:t> berada pada Fruits sedangkan </a:t>
            </a:r>
            <a:r>
              <a:rPr b="1" lang="en-US" sz="2000"/>
              <a:t>penjualan paling sedikit</a:t>
            </a:r>
            <a:r>
              <a:rPr lang="en-US" sz="2000"/>
              <a:t> berada di Meat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9"/>
          <p:cNvPicPr preferRelativeResize="0"/>
          <p:nvPr/>
        </p:nvPicPr>
        <p:blipFill rotWithShape="1">
          <a:blip r:embed="rId3">
            <a:alphaModFix/>
          </a:blip>
          <a:srcRect b="0" l="0" r="0" t="0"/>
          <a:stretch/>
        </p:blipFill>
        <p:spPr>
          <a:xfrm>
            <a:off x="915107" y="703387"/>
            <a:ext cx="3612193" cy="2057578"/>
          </a:xfrm>
          <a:prstGeom prst="rect">
            <a:avLst/>
          </a:prstGeom>
          <a:noFill/>
          <a:ln>
            <a:noFill/>
          </a:ln>
        </p:spPr>
      </p:pic>
      <p:pic>
        <p:nvPicPr>
          <p:cNvPr id="162" name="Google Shape;162;p19"/>
          <p:cNvPicPr preferRelativeResize="0"/>
          <p:nvPr/>
        </p:nvPicPr>
        <p:blipFill rotWithShape="1">
          <a:blip r:embed="rId4">
            <a:alphaModFix/>
          </a:blip>
          <a:srcRect b="0" l="0" r="0" t="0"/>
          <a:stretch/>
        </p:blipFill>
        <p:spPr>
          <a:xfrm>
            <a:off x="5681220" y="703387"/>
            <a:ext cx="1165142" cy="1312199"/>
          </a:xfrm>
          <a:prstGeom prst="rect">
            <a:avLst/>
          </a:prstGeom>
          <a:noFill/>
          <a:ln>
            <a:noFill/>
          </a:ln>
        </p:spPr>
      </p:pic>
      <p:sp>
        <p:nvSpPr>
          <p:cNvPr id="163" name="Google Shape;163;p19"/>
          <p:cNvSpPr txBox="1"/>
          <p:nvPr/>
        </p:nvSpPr>
        <p:spPr>
          <a:xfrm>
            <a:off x="4744117" y="703387"/>
            <a:ext cx="60944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ontserrat"/>
                <a:ea typeface="Montserrat"/>
                <a:cs typeface="Montserrat"/>
                <a:sym typeface="Montserrat"/>
              </a:rPr>
              <a:t>Output:</a:t>
            </a:r>
            <a:endParaRPr/>
          </a:p>
        </p:txBody>
      </p:sp>
      <p:sp>
        <p:nvSpPr>
          <p:cNvPr id="164" name="Google Shape;164;p19"/>
          <p:cNvSpPr txBox="1"/>
          <p:nvPr/>
        </p:nvSpPr>
        <p:spPr>
          <a:xfrm>
            <a:off x="915106" y="2957076"/>
            <a:ext cx="9378963"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Montserrat"/>
                <a:ea typeface="Montserrat"/>
                <a:cs typeface="Montserrat"/>
                <a:sym typeface="Montserrat"/>
              </a:rPr>
              <a:t>Umur Pembeli</a:t>
            </a:r>
            <a:endParaRPr b="1" i="0" sz="18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600"/>
              </a:spcBef>
              <a:spcAft>
                <a:spcPts val="0"/>
              </a:spcAft>
              <a:buClr>
                <a:srgbClr val="000000"/>
              </a:buClr>
              <a:buSzPts val="1600"/>
              <a:buFont typeface="Arial"/>
              <a:buChar char="•"/>
            </a:pPr>
            <a:r>
              <a:rPr b="0" i="0" lang="en-US" sz="1600" u="none" cap="none" strike="noStrike">
                <a:solidFill>
                  <a:srgbClr val="000000"/>
                </a:solidFill>
                <a:latin typeface="Montserrat"/>
                <a:ea typeface="Montserrat"/>
                <a:cs typeface="Montserrat"/>
                <a:sym typeface="Montserrat"/>
              </a:rPr>
              <a:t>Dari sini, dapat dilihat rata-rata konsumen berumur 53 tahun.</a:t>
            </a:r>
            <a:endParaRPr/>
          </a:p>
          <a:p>
            <a:pPr indent="-285750" lvl="0" marL="285750" marR="0" rtl="0" algn="l">
              <a:lnSpc>
                <a:spcPct val="100000"/>
              </a:lnSpc>
              <a:spcBef>
                <a:spcPts val="1600"/>
              </a:spcBef>
              <a:spcAft>
                <a:spcPts val="0"/>
              </a:spcAft>
              <a:buClr>
                <a:srgbClr val="000000"/>
              </a:buClr>
              <a:buSzPts val="1600"/>
              <a:buFont typeface="Arial"/>
              <a:buChar char="•"/>
            </a:pPr>
            <a:r>
              <a:rPr b="0" i="0" lang="en-US" sz="1600" u="none" cap="none" strike="noStrike">
                <a:solidFill>
                  <a:srgbClr val="000000"/>
                </a:solidFill>
                <a:latin typeface="Montserrat"/>
                <a:ea typeface="Montserrat"/>
                <a:cs typeface="Montserrat"/>
                <a:sym typeface="Montserrat"/>
              </a:rPr>
              <a:t>Usia pembeli di market dari yang termuda berumur 27 tahun dan yang paling tua berumur 130 tahun.</a:t>
            </a:r>
            <a:endParaRPr/>
          </a:p>
          <a:p>
            <a:pPr indent="-285750" lvl="0" marL="285750" marR="0" rtl="0" algn="l">
              <a:lnSpc>
                <a:spcPct val="100000"/>
              </a:lnSpc>
              <a:spcBef>
                <a:spcPts val="1600"/>
              </a:spcBef>
              <a:spcAft>
                <a:spcPts val="0"/>
              </a:spcAft>
              <a:buClr>
                <a:srgbClr val="000000"/>
              </a:buClr>
              <a:buSzPts val="1600"/>
              <a:buFont typeface="Arial"/>
              <a:buChar char="•"/>
            </a:pPr>
            <a:r>
              <a:rPr b="0" i="0" lang="en-US" sz="1600" u="none" cap="none" strike="noStrike">
                <a:solidFill>
                  <a:srgbClr val="000000"/>
                </a:solidFill>
                <a:latin typeface="Montserrat"/>
                <a:ea typeface="Montserrat"/>
                <a:cs typeface="Montserrat"/>
                <a:sym typeface="Montserrat"/>
              </a:rPr>
              <a:t>Simpangan umur yang pertama dengan simpangan umur yang ketiga tidak terlalu jauh dengan rata-rata sehingga data disini memiliki umur yang tidak terlalu menyimpang.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0"/>
          <p:cNvPicPr preferRelativeResize="0"/>
          <p:nvPr/>
        </p:nvPicPr>
        <p:blipFill rotWithShape="1">
          <a:blip r:embed="rId3">
            <a:alphaModFix/>
          </a:blip>
          <a:srcRect b="0" l="0" r="0" t="0"/>
          <a:stretch/>
        </p:blipFill>
        <p:spPr>
          <a:xfrm>
            <a:off x="1020085" y="669024"/>
            <a:ext cx="4816257" cy="769687"/>
          </a:xfrm>
          <a:prstGeom prst="rect">
            <a:avLst/>
          </a:prstGeom>
          <a:noFill/>
          <a:ln>
            <a:noFill/>
          </a:ln>
        </p:spPr>
      </p:pic>
      <p:pic>
        <p:nvPicPr>
          <p:cNvPr id="170" name="Google Shape;170;p20"/>
          <p:cNvPicPr preferRelativeResize="0"/>
          <p:nvPr/>
        </p:nvPicPr>
        <p:blipFill rotWithShape="1">
          <a:blip r:embed="rId4">
            <a:alphaModFix/>
          </a:blip>
          <a:srcRect b="0" l="0" r="0" t="0"/>
          <a:stretch/>
        </p:blipFill>
        <p:spPr>
          <a:xfrm>
            <a:off x="1020085" y="1747701"/>
            <a:ext cx="5768840" cy="4267570"/>
          </a:xfrm>
          <a:prstGeom prst="rect">
            <a:avLst/>
          </a:prstGeom>
          <a:noFill/>
          <a:ln>
            <a:noFill/>
          </a:ln>
        </p:spPr>
      </p:pic>
      <p:sp>
        <p:nvSpPr>
          <p:cNvPr id="171" name="Google Shape;171;p20"/>
          <p:cNvSpPr txBox="1"/>
          <p:nvPr/>
        </p:nvSpPr>
        <p:spPr>
          <a:xfrm>
            <a:off x="6788925" y="1747701"/>
            <a:ext cx="4919166" cy="29334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Montserrat"/>
                <a:ea typeface="Montserrat"/>
                <a:cs typeface="Montserrat"/>
                <a:sym typeface="Montserrat"/>
              </a:rPr>
              <a:t>Kategori Umur Berdasarkan Pendidikan</a:t>
            </a:r>
            <a:endParaRPr/>
          </a:p>
          <a:p>
            <a:pPr indent="0" lvl="0" marL="0" marR="0" rtl="0" algn="l">
              <a:lnSpc>
                <a:spcPct val="150000"/>
              </a:lnSpc>
              <a:spcBef>
                <a:spcPts val="1600"/>
              </a:spcBef>
              <a:spcAft>
                <a:spcPts val="0"/>
              </a:spcAft>
              <a:buNone/>
            </a:pPr>
            <a:r>
              <a:rPr b="0" i="0" lang="en-US" sz="1600" u="none" cap="none" strike="noStrike">
                <a:solidFill>
                  <a:srgbClr val="000000"/>
                </a:solidFill>
                <a:latin typeface="Montserrat"/>
                <a:ea typeface="Montserrat"/>
                <a:cs typeface="Montserrat"/>
                <a:sym typeface="Montserrat"/>
              </a:rPr>
              <a:t>Lebih banyak orang yang rentangnya berada di umur 47 hingga 64 tahun terutama yang lulus sekolah wajib (graduation) sehingga ada baiknya jika target usia serta jenis pelanggan dari toko disesuaikan dengan data tersebut</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5943601" y="2616381"/>
            <a:ext cx="5269230" cy="29334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Montserrat"/>
                <a:ea typeface="Montserrat"/>
                <a:cs typeface="Montserrat"/>
                <a:sym typeface="Montserrat"/>
              </a:rPr>
              <a:t>Kategori Umur Berdasarkan Status Pernikahan</a:t>
            </a:r>
            <a:endParaRPr b="1" i="0" sz="1800" u="none" cap="none" strike="noStrike">
              <a:solidFill>
                <a:srgbClr val="000000"/>
              </a:solidFill>
              <a:latin typeface="Montserrat"/>
              <a:ea typeface="Montserrat"/>
              <a:cs typeface="Montserrat"/>
              <a:sym typeface="Montserrat"/>
            </a:endParaRPr>
          </a:p>
          <a:p>
            <a:pPr indent="0" lvl="0" marL="0" marR="0" rtl="0" algn="l">
              <a:lnSpc>
                <a:spcPct val="150000"/>
              </a:lnSpc>
              <a:spcBef>
                <a:spcPts val="1600"/>
              </a:spcBef>
              <a:spcAft>
                <a:spcPts val="0"/>
              </a:spcAft>
              <a:buClr>
                <a:srgbClr val="000000"/>
              </a:buClr>
              <a:buSzPts val="1600"/>
              <a:buFont typeface="Arial"/>
              <a:buNone/>
            </a:pPr>
            <a:r>
              <a:rPr b="0" i="0" lang="en-US" sz="1600" u="none" cap="none" strike="noStrike">
                <a:solidFill>
                  <a:srgbClr val="000000"/>
                </a:solidFill>
                <a:latin typeface="Montserrat"/>
                <a:ea typeface="Montserrat"/>
                <a:cs typeface="Montserrat"/>
                <a:sym typeface="Montserrat"/>
              </a:rPr>
              <a:t>Berdasarkan table tersebut, terlihat bahwa kebanyakan pelanggan merupakan pasangan yang sedang menikah diumur 27 hingga lebih dari 65 tahun. Ada baiknya jika toko melakukan acara, bisa ditujukan untuk pasangan suami-istri.</a:t>
            </a:r>
            <a:endParaRPr/>
          </a:p>
        </p:txBody>
      </p:sp>
      <p:pic>
        <p:nvPicPr>
          <p:cNvPr id="177" name="Google Shape;177;p21"/>
          <p:cNvPicPr preferRelativeResize="0"/>
          <p:nvPr/>
        </p:nvPicPr>
        <p:blipFill rotWithShape="1">
          <a:blip r:embed="rId3">
            <a:alphaModFix/>
          </a:blip>
          <a:srcRect b="0" l="0" r="0" t="0"/>
          <a:stretch/>
        </p:blipFill>
        <p:spPr>
          <a:xfrm>
            <a:off x="1117940" y="704777"/>
            <a:ext cx="6448720" cy="1586933"/>
          </a:xfrm>
          <a:prstGeom prst="rect">
            <a:avLst/>
          </a:prstGeom>
          <a:noFill/>
          <a:ln>
            <a:noFill/>
          </a:ln>
        </p:spPr>
      </p:pic>
      <p:pic>
        <p:nvPicPr>
          <p:cNvPr id="178" name="Google Shape;178;p21"/>
          <p:cNvPicPr preferRelativeResize="0"/>
          <p:nvPr/>
        </p:nvPicPr>
        <p:blipFill rotWithShape="1">
          <a:blip r:embed="rId4">
            <a:alphaModFix/>
          </a:blip>
          <a:srcRect b="0" l="0" r="0" t="0"/>
          <a:stretch/>
        </p:blipFill>
        <p:spPr>
          <a:xfrm>
            <a:off x="1117940" y="2616381"/>
            <a:ext cx="4677070" cy="35415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nvSpPr>
        <p:spPr>
          <a:xfrm>
            <a:off x="6951547" y="1844654"/>
            <a:ext cx="4364154" cy="21486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Montserrat"/>
                <a:ea typeface="Montserrat"/>
                <a:cs typeface="Montserrat"/>
                <a:sym typeface="Montserrat"/>
              </a:rPr>
              <a:t>Platform </a:t>
            </a:r>
            <a:endParaRPr/>
          </a:p>
          <a:p>
            <a:pPr indent="0" lvl="0" marL="0" marR="0" rtl="0" algn="l">
              <a:lnSpc>
                <a:spcPct val="150000"/>
              </a:lnSpc>
              <a:spcBef>
                <a:spcPts val="1600"/>
              </a:spcBef>
              <a:spcAft>
                <a:spcPts val="0"/>
              </a:spcAft>
              <a:buClr>
                <a:srgbClr val="000000"/>
              </a:buClr>
              <a:buSzPts val="1600"/>
              <a:buFont typeface="Arial"/>
              <a:buNone/>
            </a:pPr>
            <a:r>
              <a:rPr b="0" i="0" lang="en-US" sz="1600" u="none" cap="none" strike="noStrike">
                <a:solidFill>
                  <a:srgbClr val="000000"/>
                </a:solidFill>
                <a:latin typeface="Montserrat"/>
                <a:ea typeface="Montserrat"/>
                <a:cs typeface="Montserrat"/>
                <a:sym typeface="Montserrat"/>
              </a:rPr>
              <a:t>Platform yang banyak digunakan adalah website sehingga ada baiknya untuk lebih menggencarkan promosi dalam website. </a:t>
            </a:r>
            <a:endParaRPr/>
          </a:p>
        </p:txBody>
      </p:sp>
      <p:pic>
        <p:nvPicPr>
          <p:cNvPr id="184" name="Google Shape;184;p22"/>
          <p:cNvPicPr preferRelativeResize="0"/>
          <p:nvPr/>
        </p:nvPicPr>
        <p:blipFill rotWithShape="1">
          <a:blip r:embed="rId3">
            <a:alphaModFix/>
          </a:blip>
          <a:srcRect b="0" l="0" r="0" t="0"/>
          <a:stretch/>
        </p:blipFill>
        <p:spPr>
          <a:xfrm>
            <a:off x="1117940" y="768638"/>
            <a:ext cx="4092295" cy="861135"/>
          </a:xfrm>
          <a:prstGeom prst="rect">
            <a:avLst/>
          </a:prstGeom>
          <a:noFill/>
          <a:ln>
            <a:noFill/>
          </a:ln>
        </p:spPr>
      </p:pic>
      <p:pic>
        <p:nvPicPr>
          <p:cNvPr id="185" name="Google Shape;185;p22"/>
          <p:cNvPicPr preferRelativeResize="0"/>
          <p:nvPr/>
        </p:nvPicPr>
        <p:blipFill rotWithShape="1">
          <a:blip r:embed="rId4">
            <a:alphaModFix/>
          </a:blip>
          <a:srcRect b="0" l="0" r="0" t="0"/>
          <a:stretch/>
        </p:blipFill>
        <p:spPr>
          <a:xfrm>
            <a:off x="1117940" y="1844654"/>
            <a:ext cx="5730737" cy="42447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628cdafd10_2_0"/>
          <p:cNvSpPr txBox="1"/>
          <p:nvPr/>
        </p:nvSpPr>
        <p:spPr>
          <a:xfrm>
            <a:off x="727468" y="358646"/>
            <a:ext cx="39261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3400">
                <a:solidFill>
                  <a:srgbClr val="0198A3"/>
                </a:solidFill>
                <a:latin typeface="Montserrat"/>
                <a:ea typeface="Montserrat"/>
                <a:cs typeface="Montserrat"/>
                <a:sym typeface="Montserrat"/>
              </a:rPr>
              <a:t>Context</a:t>
            </a:r>
            <a:endParaRPr b="1" i="0" sz="3400" u="none" cap="none" strike="noStrike">
              <a:solidFill>
                <a:srgbClr val="0198A3"/>
              </a:solidFill>
              <a:latin typeface="Montserrat"/>
              <a:ea typeface="Montserrat"/>
              <a:cs typeface="Montserrat"/>
              <a:sym typeface="Montserrat"/>
            </a:endParaRPr>
          </a:p>
        </p:txBody>
      </p:sp>
      <p:pic>
        <p:nvPicPr>
          <p:cNvPr id="73" name="Google Shape;73;g2628cdafd10_2_0"/>
          <p:cNvPicPr preferRelativeResize="0"/>
          <p:nvPr/>
        </p:nvPicPr>
        <p:blipFill>
          <a:blip r:embed="rId3">
            <a:alphaModFix/>
          </a:blip>
          <a:stretch>
            <a:fillRect/>
          </a:stretch>
        </p:blipFill>
        <p:spPr>
          <a:xfrm>
            <a:off x="3156325" y="358650"/>
            <a:ext cx="8414375" cy="6229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nvSpPr>
        <p:spPr>
          <a:xfrm>
            <a:off x="1195693" y="730471"/>
            <a:ext cx="3926206" cy="1360332"/>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i="0" lang="en-US" sz="4000" u="none" cap="none" strike="noStrike">
                <a:solidFill>
                  <a:srgbClr val="0198A3"/>
                </a:solidFill>
                <a:latin typeface="Montserrat"/>
                <a:ea typeface="Montserrat"/>
                <a:cs typeface="Montserrat"/>
                <a:sym typeface="Montserrat"/>
              </a:rPr>
              <a:t>Descriptive </a:t>
            </a:r>
            <a:endParaRPr/>
          </a:p>
          <a:p>
            <a:pPr indent="0" lvl="0" marL="0" marR="0" rtl="0" algn="l">
              <a:lnSpc>
                <a:spcPct val="103125"/>
              </a:lnSpc>
              <a:spcBef>
                <a:spcPts val="0"/>
              </a:spcBef>
              <a:spcAft>
                <a:spcPts val="0"/>
              </a:spcAft>
              <a:buNone/>
            </a:pPr>
            <a:r>
              <a:rPr b="1" i="0" lang="en-US" sz="4000" u="none" cap="none" strike="noStrike">
                <a:solidFill>
                  <a:srgbClr val="0198A3"/>
                </a:solidFill>
                <a:latin typeface="Montserrat"/>
                <a:ea typeface="Montserrat"/>
                <a:cs typeface="Montserrat"/>
                <a:sym typeface="Montserrat"/>
              </a:rPr>
              <a:t>Statistics </a:t>
            </a:r>
            <a:endParaRPr b="1" i="0" sz="4000" u="none" cap="none" strike="noStrike">
              <a:solidFill>
                <a:srgbClr val="0198A3"/>
              </a:solidFill>
              <a:latin typeface="Montserrat"/>
              <a:ea typeface="Montserrat"/>
              <a:cs typeface="Montserrat"/>
              <a:sym typeface="Montserrat"/>
            </a:endParaRPr>
          </a:p>
        </p:txBody>
      </p:sp>
      <p:pic>
        <p:nvPicPr>
          <p:cNvPr id="79" name="Google Shape;79;p2"/>
          <p:cNvPicPr preferRelativeResize="0"/>
          <p:nvPr/>
        </p:nvPicPr>
        <p:blipFill rotWithShape="1">
          <a:blip r:embed="rId3">
            <a:alphaModFix/>
          </a:blip>
          <a:srcRect b="0" l="0" r="0" t="0"/>
          <a:stretch/>
        </p:blipFill>
        <p:spPr>
          <a:xfrm>
            <a:off x="6749593" y="900153"/>
            <a:ext cx="3780975" cy="5353106"/>
          </a:xfrm>
          <a:prstGeom prst="rect">
            <a:avLst/>
          </a:prstGeom>
          <a:noFill/>
          <a:ln>
            <a:noFill/>
          </a:ln>
        </p:spPr>
      </p:pic>
      <p:pic>
        <p:nvPicPr>
          <p:cNvPr id="80" name="Google Shape;80;p2"/>
          <p:cNvPicPr preferRelativeResize="0"/>
          <p:nvPr/>
        </p:nvPicPr>
        <p:blipFill rotWithShape="1">
          <a:blip r:embed="rId4">
            <a:alphaModFix/>
          </a:blip>
          <a:srcRect b="0" l="0" r="0" t="0"/>
          <a:stretch/>
        </p:blipFill>
        <p:spPr>
          <a:xfrm>
            <a:off x="5234645" y="885684"/>
            <a:ext cx="1402202" cy="3200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8"/>
          <p:cNvSpPr txBox="1"/>
          <p:nvPr/>
        </p:nvSpPr>
        <p:spPr>
          <a:xfrm>
            <a:off x="852364" y="570506"/>
            <a:ext cx="7352472"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Deskripsi Data</a:t>
            </a:r>
            <a:endParaRPr b="1" i="0" sz="3200" u="none" cap="none" strike="noStrike">
              <a:solidFill>
                <a:srgbClr val="0198A3"/>
              </a:solidFill>
              <a:latin typeface="Montserrat"/>
              <a:ea typeface="Montserrat"/>
              <a:cs typeface="Montserrat"/>
              <a:sym typeface="Montserrat"/>
            </a:endParaRPr>
          </a:p>
        </p:txBody>
      </p:sp>
      <p:graphicFrame>
        <p:nvGraphicFramePr>
          <p:cNvPr id="86" name="Google Shape;86;p8"/>
          <p:cNvGraphicFramePr/>
          <p:nvPr/>
        </p:nvGraphicFramePr>
        <p:xfrm>
          <a:off x="946632" y="1446953"/>
          <a:ext cx="3000000" cy="3000000"/>
        </p:xfrm>
        <a:graphic>
          <a:graphicData uri="http://schemas.openxmlformats.org/drawingml/2006/table">
            <a:tbl>
              <a:tblPr>
                <a:noFill/>
                <a:tableStyleId>{B24773E6-4F4B-420C-83C1-A32EDCC7B439}</a:tableStyleId>
              </a:tblPr>
              <a:tblGrid>
                <a:gridCol w="485275"/>
                <a:gridCol w="485275"/>
                <a:gridCol w="485275"/>
                <a:gridCol w="529300"/>
                <a:gridCol w="441225"/>
                <a:gridCol w="485275"/>
                <a:gridCol w="485275"/>
                <a:gridCol w="485275"/>
                <a:gridCol w="485275"/>
                <a:gridCol w="485275"/>
                <a:gridCol w="485275"/>
                <a:gridCol w="485275"/>
                <a:gridCol w="485275"/>
                <a:gridCol w="485275"/>
                <a:gridCol w="485275"/>
                <a:gridCol w="485275"/>
                <a:gridCol w="485275"/>
                <a:gridCol w="485275"/>
                <a:gridCol w="485275"/>
                <a:gridCol w="485275"/>
                <a:gridCol w="434000"/>
                <a:gridCol w="536525"/>
              </a:tblGrid>
              <a:tr h="768275">
                <a:tc>
                  <a:txBody>
                    <a:bodyPr/>
                    <a:lstStyle/>
                    <a:p>
                      <a:pPr indent="0" lvl="0" marL="0" marR="0" rtl="0" algn="just">
                        <a:lnSpc>
                          <a:spcPct val="100000"/>
                        </a:lnSpc>
                        <a:spcBef>
                          <a:spcPts val="0"/>
                        </a:spcBef>
                        <a:spcAft>
                          <a:spcPts val="0"/>
                        </a:spcAft>
                        <a:buNone/>
                      </a:pPr>
                      <a:r>
                        <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Income</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Kidhome</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Teenhome</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Recency</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MntWines</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MntFruits</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MntMeatProducts</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MntFishProducts</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MntSweetProducts</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MntGoldProds</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NumWebVisitsMonth</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AcceptedCmp1</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AcceptedCmp2</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AcceptedCmp3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AcceptedCmp4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AcceptedCmp5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Complain</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Z_CostContact</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Z_Revenue</a:t>
                      </a:r>
                      <a:endParaRPr b="1" sz="700" u="none" cap="none" strike="noStrike"/>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b="1" lang="en-US" sz="700" u="none" cap="none" strike="noStrike"/>
                        <a:t>Response</a:t>
                      </a:r>
                      <a:endParaRPr/>
                    </a:p>
                  </a:txBody>
                  <a:tcPr marT="22250" marB="22250" marR="44500" marL="44500" anchor="ctr">
                    <a:lnL cap="flat" cmpd="sng" w="9525">
                      <a:solidFill>
                        <a:srgbClr val="000000">
                          <a:alpha val="0"/>
                        </a:srgbClr>
                      </a:solidFill>
                      <a:prstDash val="solid"/>
                      <a:round/>
                      <a:headEnd len="sm" w="sm" type="none"/>
                      <a:tailEnd len="sm" w="sm" type="none"/>
                    </a:lnL>
                  </a:tcPr>
                </a:tc>
              </a:tr>
              <a:tr h="458000">
                <a:tc>
                  <a:txBody>
                    <a:bodyPr/>
                    <a:lstStyle/>
                    <a:p>
                      <a:pPr indent="0" lvl="0" marL="0" marR="0" rtl="0" algn="just">
                        <a:lnSpc>
                          <a:spcPct val="100000"/>
                        </a:lnSpc>
                        <a:spcBef>
                          <a:spcPts val="0"/>
                        </a:spcBef>
                        <a:spcAft>
                          <a:spcPts val="0"/>
                        </a:spcAft>
                        <a:buNone/>
                      </a:pPr>
                      <a:r>
                        <a:rPr b="1" lang="en-US" sz="700" u="none" cap="none" strike="noStrike"/>
                        <a:t>count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2216.000000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2240.000000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mean</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52247.251354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0.444196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0.506250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49.109375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303.935714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26.302232</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166.950000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37.525446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27.062946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44.021875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5.316518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0.064286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0.013393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0.072768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0.074554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0.072768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0.009375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0.149107</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std</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25173.076661</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0.538398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0.544538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28.962453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336.597393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39.773434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225.715373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54.628979</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41.280498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52.167439</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2.426645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0.245316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0.114976</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0.259813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0.262728</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0.259813</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0.096391</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0.356274</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min</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1730.000000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25%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35303.000000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24.000000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23.750000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16.000000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9.000000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50%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51381.500000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49.000000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173.500000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8.000000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67.000000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8.000000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24.000000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6.000000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8000">
                <a:tc>
                  <a:txBody>
                    <a:bodyPr/>
                    <a:lstStyle/>
                    <a:p>
                      <a:pPr indent="0" lvl="0" marL="0" marR="0" rtl="0" algn="just">
                        <a:lnSpc>
                          <a:spcPct val="100000"/>
                        </a:lnSpc>
                        <a:spcBef>
                          <a:spcPts val="0"/>
                        </a:spcBef>
                        <a:spcAft>
                          <a:spcPts val="0"/>
                        </a:spcAft>
                        <a:buNone/>
                      </a:pPr>
                      <a:r>
                        <a:rPr b="1" lang="en-US" sz="700" u="none" cap="none" strike="noStrike"/>
                        <a:t>75%</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68522.000000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74.000000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504.250000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232.000000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56.000000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7.000000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561425">
                <a:tc>
                  <a:txBody>
                    <a:bodyPr/>
                    <a:lstStyle/>
                    <a:p>
                      <a:pPr indent="0" lvl="0" marL="0" marR="0" rtl="0" algn="just">
                        <a:lnSpc>
                          <a:spcPct val="100000"/>
                        </a:lnSpc>
                        <a:spcBef>
                          <a:spcPts val="0"/>
                        </a:spcBef>
                        <a:spcAft>
                          <a:spcPts val="0"/>
                        </a:spcAft>
                        <a:buNone/>
                      </a:pPr>
                      <a:r>
                        <a:rPr b="1" lang="en-US" sz="700" u="none" cap="none" strike="noStrike"/>
                        <a:t>max</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666666.000000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99.000000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1493.000000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199.000000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1725.000000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259.000000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263.000000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362.000000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20.000000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3.0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11.0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700" u="none" cap="none" strike="noStrike"/>
                        <a:t>1.00000</a:t>
                      </a:r>
                      <a:endParaRPr/>
                    </a:p>
                  </a:txBody>
                  <a:tcPr marT="22250" marB="22250" marR="44500" marL="44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87" name="Google Shape;87;p8"/>
          <p:cNvPicPr preferRelativeResize="0"/>
          <p:nvPr/>
        </p:nvPicPr>
        <p:blipFill rotWithShape="1">
          <a:blip r:embed="rId3">
            <a:alphaModFix/>
          </a:blip>
          <a:srcRect b="0" l="0" r="0" t="0"/>
          <a:stretch/>
        </p:blipFill>
        <p:spPr>
          <a:xfrm>
            <a:off x="946632" y="1169989"/>
            <a:ext cx="1325995" cy="3276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9"/>
          <p:cNvSpPr txBox="1"/>
          <p:nvPr>
            <p:ph idx="1" type="body"/>
          </p:nvPr>
        </p:nvSpPr>
        <p:spPr>
          <a:xfrm>
            <a:off x="4960350" y="1272450"/>
            <a:ext cx="5861100" cy="52605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2000"/>
              <a:t>A. Kesesuaian tipe data </a:t>
            </a:r>
            <a:endParaRPr/>
          </a:p>
          <a:p>
            <a:pPr indent="0" lvl="0" marL="0" rtl="0" algn="l">
              <a:lnSpc>
                <a:spcPct val="115000"/>
              </a:lnSpc>
              <a:spcBef>
                <a:spcPts val="1600"/>
              </a:spcBef>
              <a:spcAft>
                <a:spcPts val="0"/>
              </a:spcAft>
              <a:buSzPts val="1900"/>
              <a:buNone/>
            </a:pPr>
            <a:r>
              <a:rPr lang="en-US" sz="2000"/>
              <a:t>Kolom </a:t>
            </a:r>
            <a:r>
              <a:rPr b="1" lang="en-US" sz="2000"/>
              <a:t>Dt_Customer</a:t>
            </a:r>
            <a:r>
              <a:rPr lang="en-US" sz="2000"/>
              <a:t> berisi informasi tentang tanggal customer melakukan pendaftaran pada Perusahaan tersebut. Namun pada dataset kolom tersebut memiliki </a:t>
            </a:r>
            <a:r>
              <a:rPr b="1" lang="en-US" sz="2000"/>
              <a:t>tipe data object</a:t>
            </a:r>
            <a:r>
              <a:rPr lang="en-US" sz="2000"/>
              <a:t>, </a:t>
            </a:r>
            <a:r>
              <a:rPr b="1" lang="en-US" sz="2000"/>
              <a:t>seharusnya tipe data kolom tersebut adalah date</a:t>
            </a:r>
            <a:r>
              <a:rPr lang="en-US" sz="2000"/>
              <a:t>.</a:t>
            </a:r>
            <a:endParaRPr/>
          </a:p>
          <a:p>
            <a:pPr indent="0" lvl="0" marL="0" rtl="0" algn="l">
              <a:lnSpc>
                <a:spcPct val="115000"/>
              </a:lnSpc>
              <a:spcBef>
                <a:spcPts val="1600"/>
              </a:spcBef>
              <a:spcAft>
                <a:spcPts val="0"/>
              </a:spcAft>
              <a:buSzPts val="1900"/>
              <a:buNone/>
            </a:pPr>
            <a:r>
              <a:rPr b="1" lang="en-US" sz="2000"/>
              <a:t>B. Kolom yang memiliki nilai kosong </a:t>
            </a:r>
            <a:endParaRPr/>
          </a:p>
          <a:p>
            <a:pPr indent="0" lvl="0" marL="0" rtl="0" algn="l">
              <a:lnSpc>
                <a:spcPct val="115000"/>
              </a:lnSpc>
              <a:spcBef>
                <a:spcPts val="1600"/>
              </a:spcBef>
              <a:spcAft>
                <a:spcPts val="1600"/>
              </a:spcAft>
              <a:buSzPts val="1900"/>
              <a:buNone/>
            </a:pPr>
            <a:r>
              <a:rPr lang="en-US" sz="2000"/>
              <a:t>Ada atribut yang </a:t>
            </a:r>
            <a:r>
              <a:rPr b="1" lang="en-US" sz="2000"/>
              <a:t>memiliki nilai kosong</a:t>
            </a:r>
            <a:r>
              <a:rPr lang="en-US" sz="2000"/>
              <a:t>, yaitu income. Pada antribut lainnya tidak terdapat nilai kosong.</a:t>
            </a:r>
            <a:endParaRPr/>
          </a:p>
        </p:txBody>
      </p:sp>
      <p:pic>
        <p:nvPicPr>
          <p:cNvPr id="93" name="Google Shape;93;p9"/>
          <p:cNvPicPr preferRelativeResize="0"/>
          <p:nvPr/>
        </p:nvPicPr>
        <p:blipFill>
          <a:blip r:embed="rId3">
            <a:alphaModFix/>
          </a:blip>
          <a:stretch>
            <a:fillRect/>
          </a:stretch>
        </p:blipFill>
        <p:spPr>
          <a:xfrm>
            <a:off x="1061275" y="1514750"/>
            <a:ext cx="3238080" cy="2411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0"/>
          <p:cNvSpPr txBox="1"/>
          <p:nvPr>
            <p:ph idx="1" type="body"/>
          </p:nvPr>
        </p:nvSpPr>
        <p:spPr>
          <a:xfrm>
            <a:off x="1041720" y="1606158"/>
            <a:ext cx="9781245"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2000"/>
              <a:t>C. Nilai summary yang agak aneh </a:t>
            </a:r>
            <a:endParaRPr/>
          </a:p>
          <a:p>
            <a:pPr indent="-285750" lvl="0" marL="285750" rtl="0" algn="l">
              <a:lnSpc>
                <a:spcPct val="115000"/>
              </a:lnSpc>
              <a:spcBef>
                <a:spcPts val="1600"/>
              </a:spcBef>
              <a:spcAft>
                <a:spcPts val="0"/>
              </a:spcAft>
              <a:buSzPts val="1900"/>
              <a:buChar char="●"/>
            </a:pPr>
            <a:r>
              <a:rPr b="1" lang="en-US" sz="2000"/>
              <a:t>Kolom Z_CostContact</a:t>
            </a:r>
            <a:r>
              <a:rPr lang="en-US" sz="2000"/>
              <a:t> memiliki nilai summary statistic yang sama baik nilai min, mean, quartil, dan max yaitu 3, sedangkan nilai std=0. Ini menunjukkan bahwa kolom tersebut </a:t>
            </a:r>
            <a:r>
              <a:rPr b="1" lang="en-US" sz="2000"/>
              <a:t>memiliki nilai yang sama</a:t>
            </a:r>
            <a:r>
              <a:rPr lang="en-US" sz="2000"/>
              <a:t> untuk setiap pengamatan. </a:t>
            </a:r>
            <a:endParaRPr/>
          </a:p>
          <a:p>
            <a:pPr indent="-285750" lvl="0" marL="285750" rtl="0" algn="l">
              <a:lnSpc>
                <a:spcPct val="115000"/>
              </a:lnSpc>
              <a:spcBef>
                <a:spcPts val="1600"/>
              </a:spcBef>
              <a:spcAft>
                <a:spcPts val="1600"/>
              </a:spcAft>
              <a:buSzPts val="1900"/>
              <a:buChar char="●"/>
            </a:pPr>
            <a:r>
              <a:rPr b="1" lang="en-US" sz="2000"/>
              <a:t>Kolom Z_revenue</a:t>
            </a:r>
            <a:r>
              <a:rPr lang="en-US" sz="2000"/>
              <a:t> memiliki nilai summary statistic yang sama baik nilai min, mean, quartil, dan max yaitu 11, sedangkan std=0. Ini menunjukkan bahwa kolom tersebut </a:t>
            </a:r>
            <a:r>
              <a:rPr b="1" lang="en-US" sz="2000"/>
              <a:t>memiliki nilai yang sama</a:t>
            </a:r>
            <a:r>
              <a:rPr lang="en-US" sz="2000"/>
              <a:t> untuk setiap pengamatan.</a:t>
            </a:r>
            <a:endParaRPr sz="2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1"/>
          <p:cNvSpPr txBox="1"/>
          <p:nvPr/>
        </p:nvSpPr>
        <p:spPr>
          <a:xfrm>
            <a:off x="1016581" y="485374"/>
            <a:ext cx="3926206" cy="536132"/>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i="0" lang="en-US" sz="2800" u="none" cap="none" strike="noStrike">
                <a:solidFill>
                  <a:srgbClr val="0198A3"/>
                </a:solidFill>
                <a:latin typeface="Montserrat"/>
                <a:ea typeface="Montserrat"/>
                <a:cs typeface="Montserrat"/>
                <a:sym typeface="Montserrat"/>
              </a:rPr>
              <a:t>Univariate Analysis</a:t>
            </a:r>
            <a:endParaRPr b="1" i="0" sz="2800" u="none" cap="none" strike="noStrike">
              <a:solidFill>
                <a:srgbClr val="0198A3"/>
              </a:solidFill>
              <a:latin typeface="Montserrat"/>
              <a:ea typeface="Montserrat"/>
              <a:cs typeface="Montserrat"/>
              <a:sym typeface="Montserrat"/>
            </a:endParaRPr>
          </a:p>
        </p:txBody>
      </p:sp>
      <p:pic>
        <p:nvPicPr>
          <p:cNvPr id="104" name="Google Shape;104;p11"/>
          <p:cNvPicPr preferRelativeResize="0"/>
          <p:nvPr/>
        </p:nvPicPr>
        <p:blipFill rotWithShape="1">
          <a:blip r:embed="rId3">
            <a:alphaModFix/>
          </a:blip>
          <a:srcRect b="0" l="0" r="0" t="0"/>
          <a:stretch/>
        </p:blipFill>
        <p:spPr>
          <a:xfrm>
            <a:off x="5178457" y="485374"/>
            <a:ext cx="4450466" cy="1287892"/>
          </a:xfrm>
          <a:prstGeom prst="rect">
            <a:avLst/>
          </a:prstGeom>
          <a:noFill/>
          <a:ln>
            <a:noFill/>
          </a:ln>
        </p:spPr>
      </p:pic>
      <p:pic>
        <p:nvPicPr>
          <p:cNvPr id="105" name="Google Shape;105;p11"/>
          <p:cNvPicPr preferRelativeResize="0"/>
          <p:nvPr/>
        </p:nvPicPr>
        <p:blipFill rotWithShape="1">
          <a:blip r:embed="rId4">
            <a:alphaModFix/>
          </a:blip>
          <a:srcRect b="0" l="0" r="0" t="0"/>
          <a:stretch/>
        </p:blipFill>
        <p:spPr>
          <a:xfrm>
            <a:off x="1119709" y="1773266"/>
            <a:ext cx="9952582" cy="43666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2"/>
          <p:cNvPicPr preferRelativeResize="0"/>
          <p:nvPr/>
        </p:nvPicPr>
        <p:blipFill rotWithShape="1">
          <a:blip r:embed="rId3">
            <a:alphaModFix/>
          </a:blip>
          <a:srcRect b="0" l="0" r="0" t="0"/>
          <a:stretch/>
        </p:blipFill>
        <p:spPr>
          <a:xfrm>
            <a:off x="1016581" y="1142041"/>
            <a:ext cx="9929720" cy="2179509"/>
          </a:xfrm>
          <a:prstGeom prst="rect">
            <a:avLst/>
          </a:prstGeom>
          <a:noFill/>
          <a:ln>
            <a:noFill/>
          </a:ln>
        </p:spPr>
      </p:pic>
      <p:sp>
        <p:nvSpPr>
          <p:cNvPr id="111" name="Google Shape;111;p12"/>
          <p:cNvSpPr txBox="1"/>
          <p:nvPr>
            <p:ph idx="1" type="body"/>
          </p:nvPr>
        </p:nvSpPr>
        <p:spPr>
          <a:xfrm>
            <a:off x="1041720" y="3442084"/>
            <a:ext cx="9781245" cy="2719273"/>
          </a:xfrm>
          <a:prstGeom prst="rect">
            <a:avLst/>
          </a:prstGeom>
          <a:noFill/>
          <a:ln>
            <a:noFill/>
          </a:ln>
        </p:spPr>
        <p:txBody>
          <a:bodyPr anchorCtr="0" anchor="t" bIns="121900" lIns="121900" spcFirstLastPara="1" rIns="121900" wrap="square" tIns="121900">
            <a:normAutofit fontScale="85000" lnSpcReduction="10000"/>
          </a:bodyPr>
          <a:lstStyle/>
          <a:p>
            <a:pPr indent="-285750" lvl="0" marL="285750" rtl="0" algn="l">
              <a:lnSpc>
                <a:spcPct val="115000"/>
              </a:lnSpc>
              <a:spcBef>
                <a:spcPts val="0"/>
              </a:spcBef>
              <a:spcAft>
                <a:spcPts val="0"/>
              </a:spcAft>
              <a:buSzPct val="139705"/>
              <a:buChar char="●"/>
            </a:pPr>
            <a:r>
              <a:rPr lang="en-US" sz="1600"/>
              <a:t>Kolom MntWines, MntFruits, MntMeatProducts, MntFishProducts, MntSweetProducsts, MntGoldProds, NumDealsPurchases, NumWebPurchases, NumCatalogPurchases, NumStorePurchases, NumWebVisitsMonth berdistribusi </a:t>
            </a:r>
            <a:r>
              <a:rPr b="1" lang="en-US" sz="1600"/>
              <a:t>right-skewed</a:t>
            </a:r>
            <a:r>
              <a:rPr lang="en-US" sz="1600"/>
              <a:t>. Ini menunjukkan bahwa pada </a:t>
            </a:r>
            <a:r>
              <a:rPr b="1" lang="en-US" sz="1600"/>
              <a:t>kolom-kolom tersebut memiliki nilai mean &gt; median</a:t>
            </a:r>
            <a:r>
              <a:rPr lang="en-US" sz="1600"/>
              <a:t>.</a:t>
            </a:r>
            <a:endParaRPr/>
          </a:p>
          <a:p>
            <a:pPr indent="-285750" lvl="0" marL="285750" rtl="0" algn="l">
              <a:lnSpc>
                <a:spcPct val="115000"/>
              </a:lnSpc>
              <a:spcBef>
                <a:spcPts val="1600"/>
              </a:spcBef>
              <a:spcAft>
                <a:spcPts val="0"/>
              </a:spcAft>
              <a:buSzPct val="139705"/>
              <a:buChar char="●"/>
            </a:pPr>
            <a:r>
              <a:rPr lang="en-US" sz="1600"/>
              <a:t>Kolom AcceptedCmp1, AcceptedCmp2, AcceptedCmp3, AcceptedCmp4, AcceptedCmp5, Complain, Z_Revenue, Response </a:t>
            </a:r>
            <a:r>
              <a:rPr b="1" lang="en-US" sz="1600"/>
              <a:t>membentuk distribusi bimodal </a:t>
            </a:r>
            <a:r>
              <a:rPr lang="en-US" sz="1600"/>
              <a:t>dengan puncak pada nilai 0 dan 1.</a:t>
            </a:r>
            <a:endParaRPr/>
          </a:p>
          <a:p>
            <a:pPr indent="-285750" lvl="0" marL="285750" rtl="0" algn="l">
              <a:lnSpc>
                <a:spcPct val="115000"/>
              </a:lnSpc>
              <a:spcBef>
                <a:spcPts val="1600"/>
              </a:spcBef>
              <a:spcAft>
                <a:spcPts val="1600"/>
              </a:spcAft>
              <a:buSzPct val="139705"/>
              <a:buChar char="●"/>
            </a:pPr>
            <a:r>
              <a:rPr lang="en-US" sz="1600"/>
              <a:t>Kolom Kidhome dan Teenhome </a:t>
            </a:r>
            <a:r>
              <a:rPr b="1" lang="en-US" sz="1600"/>
              <a:t>membentuk distribusi multimodal </a:t>
            </a:r>
            <a:r>
              <a:rPr lang="en-US" sz="1600"/>
              <a:t>dengan membentuk puncak pada nilai 0, 1, dan 2.</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3"/>
          <p:cNvPicPr preferRelativeResize="0"/>
          <p:nvPr/>
        </p:nvPicPr>
        <p:blipFill rotWithShape="1">
          <a:blip r:embed="rId3">
            <a:alphaModFix/>
          </a:blip>
          <a:srcRect b="0" l="0" r="0" t="0"/>
          <a:stretch/>
        </p:blipFill>
        <p:spPr>
          <a:xfrm>
            <a:off x="960657" y="383218"/>
            <a:ext cx="3917019" cy="1265030"/>
          </a:xfrm>
          <a:prstGeom prst="rect">
            <a:avLst/>
          </a:prstGeom>
          <a:noFill/>
          <a:ln>
            <a:noFill/>
          </a:ln>
        </p:spPr>
      </p:pic>
      <p:pic>
        <p:nvPicPr>
          <p:cNvPr id="117" name="Google Shape;117;p13"/>
          <p:cNvPicPr preferRelativeResize="0"/>
          <p:nvPr/>
        </p:nvPicPr>
        <p:blipFill rotWithShape="1">
          <a:blip r:embed="rId4">
            <a:alphaModFix/>
          </a:blip>
          <a:srcRect b="0" l="0" r="0" t="0"/>
          <a:stretch/>
        </p:blipFill>
        <p:spPr>
          <a:xfrm>
            <a:off x="960657" y="1765290"/>
            <a:ext cx="9868755" cy="3421677"/>
          </a:xfrm>
          <a:prstGeom prst="rect">
            <a:avLst/>
          </a:prstGeom>
          <a:noFill/>
          <a:ln>
            <a:noFill/>
          </a:ln>
        </p:spPr>
      </p:pic>
      <p:sp>
        <p:nvSpPr>
          <p:cNvPr id="118" name="Google Shape;118;p13"/>
          <p:cNvSpPr txBox="1"/>
          <p:nvPr/>
        </p:nvSpPr>
        <p:spPr>
          <a:xfrm>
            <a:off x="960656" y="5304009"/>
            <a:ext cx="9868800" cy="1159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Montserrat"/>
                <a:ea typeface="Montserrat"/>
                <a:cs typeface="Montserrat"/>
                <a:sym typeface="Montserrat"/>
              </a:rPr>
              <a:t>Terdapat 5 kategori pada kolom Education, dengan </a:t>
            </a:r>
            <a:r>
              <a:rPr b="1" i="0" lang="en-US" sz="1400" u="none" cap="none" strike="noStrike">
                <a:solidFill>
                  <a:srgbClr val="000000"/>
                </a:solidFill>
                <a:latin typeface="Montserrat"/>
                <a:ea typeface="Montserrat"/>
                <a:cs typeface="Montserrat"/>
                <a:sym typeface="Montserrat"/>
              </a:rPr>
              <a:t>kategori terbanyak ‘Graduation’</a:t>
            </a:r>
            <a:r>
              <a:rPr b="0" i="0" lang="en-US" sz="1400" u="none" cap="none" strike="noStrike">
                <a:solidFill>
                  <a:srgbClr val="000000"/>
                </a:solidFill>
                <a:latin typeface="Montserrat"/>
                <a:ea typeface="Montserrat"/>
                <a:cs typeface="Montserrat"/>
                <a:sym typeface="Montserrat"/>
              </a:rPr>
              <a:t> dan </a:t>
            </a:r>
            <a:r>
              <a:rPr b="1" i="0" lang="en-US" sz="1400" u="none" cap="none" strike="noStrike">
                <a:solidFill>
                  <a:srgbClr val="000000"/>
                </a:solidFill>
                <a:latin typeface="Montserrat"/>
                <a:ea typeface="Montserrat"/>
                <a:cs typeface="Montserrat"/>
                <a:sym typeface="Montserrat"/>
              </a:rPr>
              <a:t>kategori paling sedikit ‘Basic’.</a:t>
            </a:r>
            <a:endParaRPr b="1"/>
          </a:p>
          <a:p>
            <a:pPr indent="-285750" lvl="0" marL="285750" marR="0" rtl="0" algn="l">
              <a:lnSpc>
                <a:spcPct val="100000"/>
              </a:lnSpc>
              <a:spcBef>
                <a:spcPts val="1600"/>
              </a:spcBef>
              <a:spcAft>
                <a:spcPts val="0"/>
              </a:spcAft>
              <a:buClr>
                <a:srgbClr val="000000"/>
              </a:buClr>
              <a:buSzPts val="1400"/>
              <a:buFont typeface="Arial"/>
              <a:buChar char="•"/>
            </a:pPr>
            <a:r>
              <a:rPr b="0" i="0" lang="en-US" sz="1400" u="none" cap="none" strike="noStrike">
                <a:solidFill>
                  <a:srgbClr val="000000"/>
                </a:solidFill>
                <a:latin typeface="Montserrat"/>
                <a:ea typeface="Montserrat"/>
                <a:cs typeface="Montserrat"/>
                <a:sym typeface="Montserrat"/>
              </a:rPr>
              <a:t>Terdapat 8 kategori pada kolom Marital_Status. Agar pemodelan lebih baik dapat dikategorikan ulang menjadi dua kategori menjadi ‘Together’ dan ‘Alone’.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